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7" r:id="rId3"/>
    <p:sldId id="259" r:id="rId4"/>
    <p:sldId id="291" r:id="rId5"/>
    <p:sldId id="292" r:id="rId6"/>
    <p:sldId id="289" r:id="rId7"/>
    <p:sldId id="293" r:id="rId8"/>
    <p:sldId id="296" r:id="rId9"/>
    <p:sldId id="294" r:id="rId10"/>
    <p:sldId id="295" r:id="rId11"/>
    <p:sldId id="297" r:id="rId12"/>
    <p:sldId id="298" r:id="rId13"/>
    <p:sldId id="28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88007" autoAdjust="0"/>
  </p:normalViewPr>
  <p:slideViewPr>
    <p:cSldViewPr snapToGrid="0">
      <p:cViewPr varScale="1">
        <p:scale>
          <a:sx n="74" d="100"/>
          <a:sy n="74" d="100"/>
        </p:scale>
        <p:origin x="498" y="54"/>
      </p:cViewPr>
      <p:guideLst/>
    </p:cSldViewPr>
  </p:slideViewPr>
  <p:notesTextViewPr>
    <p:cViewPr>
      <p:scale>
        <a:sx n="300" d="100"/>
        <a:sy n="300" d="100"/>
      </p:scale>
      <p:origin x="0" y="-27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18525C-6B70-4616-9820-2CF82FFE2A79}" type="datetimeFigureOut">
              <a:rPr lang="en-GB" smtClean="0"/>
              <a:t>24/04/2018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lesson should take  2 – 2.5  hours: 1/ vocabulary (</a:t>
            </a:r>
            <a:r>
              <a:rPr lang="en-GB" baseline="0" dirty="0"/>
              <a:t> 25 mins)  2/  video and reading (25 mins)  3/ Questions and reading (25 mins)  4/ Reasons &amp; reading (30 mins)  5/ Writing sentences (20 mins) 6/  Writing captions (15 mins)</a:t>
            </a:r>
            <a:endParaRPr lang="en-GB" dirty="0"/>
          </a:p>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for the lesson. Key: Speaking, Vocabulary, Grammar, Questions,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7    b) 4   c) 3   d) 2  e) 5  f) 6   g) 1</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3005079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141677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Where was she killed? 2) Who was Anderson Pedro Gomes? 3) Who was responsible for killing her? 4) How many people were killed in Rio in January 2016 for acting against the police? 5) Did she work for LGBT rights? 6) Did she have any children? 7) Why did she decide to protest against the system?</a:t>
            </a:r>
          </a:p>
        </p:txBody>
      </p:sp>
      <p:sp>
        <p:nvSpPr>
          <p:cNvPr id="4" name="Slide Number Placeholder 3"/>
          <p:cNvSpPr>
            <a:spLocks noGrp="1"/>
          </p:cNvSpPr>
          <p:nvPr>
            <p:ph type="sldNum" sz="quarter" idx="10"/>
          </p:nvPr>
        </p:nvSpPr>
        <p:spPr/>
        <p:txBody>
          <a:bodyPr/>
          <a:lstStyle/>
          <a:p>
            <a:fld id="{93F6EEE3-AD53-41D3-B2BB-47C489C7D13C}" type="slidenum">
              <a:rPr lang="en-GB" smtClean="0"/>
              <a:t>6</a:t>
            </a:fld>
            <a:endParaRPr lang="en-GB"/>
          </a:p>
        </p:txBody>
      </p:sp>
    </p:spTree>
    <p:extLst>
      <p:ext uri="{BB962C8B-B14F-4D97-AF65-F5344CB8AC3E}">
        <p14:creationId xmlns:p14="http://schemas.microsoft.com/office/powerpoint/2010/main" val="2522030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 assassinated  b) instantly  c)  stood up for   d) expertise   e) dogma f) denounced</a:t>
            </a:r>
          </a:p>
        </p:txBody>
      </p:sp>
      <p:sp>
        <p:nvSpPr>
          <p:cNvPr id="4" name="Slide Number Placeholder 3"/>
          <p:cNvSpPr>
            <a:spLocks noGrp="1"/>
          </p:cNvSpPr>
          <p:nvPr>
            <p:ph type="sldNum" sz="quarter" idx="10"/>
          </p:nvPr>
        </p:nvSpPr>
        <p:spPr/>
        <p:txBody>
          <a:bodyPr/>
          <a:lstStyle/>
          <a:p>
            <a:fld id="{93F6EEE3-AD53-41D3-B2BB-47C489C7D13C}" type="slidenum">
              <a:rPr lang="en-GB" smtClean="0"/>
              <a:t>13</a:t>
            </a:fld>
            <a:endParaRPr lang="en-GB"/>
          </a:p>
        </p:txBody>
      </p:sp>
    </p:spTree>
    <p:extLst>
      <p:ext uri="{BB962C8B-B14F-4D97-AF65-F5344CB8AC3E}">
        <p14:creationId xmlns:p14="http://schemas.microsoft.com/office/powerpoint/2010/main" val="823538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24/04/2018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24/04/2018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24/04/2018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24/04/2018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24/04/2018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24/04/2018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24/04/2018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24/04/2018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24/04/2018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24/04/2018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24/04/2018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24/04/2018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newint.org/features/web-exclusive/2018/03/14/they-have-killed-marielle-franco"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aDnBE2FWft8&amp;feature=youtu.b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a:bodyPr>
          <a:lstStyle/>
          <a:p>
            <a:r>
              <a:rPr lang="en-GB" sz="12000" b="1" dirty="0">
                <a:solidFill>
                  <a:srgbClr val="7030A0"/>
                </a:solidFill>
              </a:rPr>
              <a:t>Marielle Franco</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dirty="0"/>
              <a:t>New Internationalist Ready Lesson</a:t>
            </a:r>
          </a:p>
          <a:p>
            <a:r>
              <a:rPr lang="en-GB" sz="14400" dirty="0"/>
              <a:t> 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pic>
        <p:nvPicPr>
          <p:cNvPr id="6" name="Picture 5">
            <a:extLst>
              <a:ext uri="{FF2B5EF4-FFF2-40B4-BE49-F238E27FC236}">
                <a16:creationId xmlns:a16="http://schemas.microsoft.com/office/drawing/2014/main" id="{FD57F03D-6353-4151-BF86-7D18D1622C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791" y="553562"/>
            <a:ext cx="4315854" cy="2875438"/>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1C4DB8-4B93-4C3E-A84B-1A087B6E2221}"/>
              </a:ext>
            </a:extLst>
          </p:cNvPr>
          <p:cNvSpPr/>
          <p:nvPr/>
        </p:nvSpPr>
        <p:spPr>
          <a:xfrm>
            <a:off x="0" y="435502"/>
            <a:ext cx="11925837" cy="6370975"/>
          </a:xfrm>
          <a:prstGeom prst="rect">
            <a:avLst/>
          </a:prstGeom>
        </p:spPr>
        <p:txBody>
          <a:bodyPr wrap="square">
            <a:spAutoFit/>
          </a:bodyPr>
          <a:lstStyle/>
          <a:p>
            <a:r>
              <a:rPr lang="en-GB" sz="2400" b="1" dirty="0"/>
              <a:t>She was killed one month after President </a:t>
            </a:r>
            <a:r>
              <a:rPr lang="en-GB" sz="2400" b="1" dirty="0" err="1"/>
              <a:t>Temer</a:t>
            </a:r>
            <a:r>
              <a:rPr lang="en-GB" sz="2400" b="1" dirty="0"/>
              <a:t> ordered the army to occupy the city. She protested strongly against this. and she was going to lead a commission to investigate its possible tax crimes. Three days before her death she also protested against police officers involved in the deaths of youths in the favela of </a:t>
            </a:r>
            <a:r>
              <a:rPr lang="en-GB" sz="2400" b="1" dirty="0" err="1"/>
              <a:t>Acari</a:t>
            </a:r>
            <a:r>
              <a:rPr lang="en-GB" sz="2400" b="1" dirty="0"/>
              <a:t>.</a:t>
            </a:r>
          </a:p>
          <a:p>
            <a:r>
              <a:rPr lang="en-GB" sz="2400" b="1" dirty="0"/>
              <a:t>Some unnamed police officers and prosecutors told Reuters that perhaps her murder was because of her political work or her protests against the police. On his blog </a:t>
            </a:r>
            <a:r>
              <a:rPr lang="en-GB" sz="2400" b="1" dirty="0" err="1"/>
              <a:t>Cafezinho</a:t>
            </a:r>
            <a:r>
              <a:rPr lang="en-GB" sz="2400" b="1" dirty="0"/>
              <a:t>, Miguel do Rosario writes: ‘She was one of the most important protesters against the stupid idea of using military for the problem of public security in Rio. She was killed, possibly, for that reason. Her ideas live still and we will fight for them. Marielle, your protests continue.’ </a:t>
            </a:r>
          </a:p>
          <a:p>
            <a:r>
              <a:rPr lang="en-GB" sz="2400" b="1" dirty="0"/>
              <a:t>‘We will continue your fight and we will grow bigger everyday. That’s what we can say at this time of great pain,' said </a:t>
            </a:r>
            <a:r>
              <a:rPr lang="en-GB" sz="2400" b="1" dirty="0" err="1"/>
              <a:t>Maré</a:t>
            </a:r>
            <a:r>
              <a:rPr lang="en-GB" sz="2400" b="1" dirty="0"/>
              <a:t> </a:t>
            </a:r>
            <a:r>
              <a:rPr lang="en-GB" sz="2400" b="1" dirty="0" err="1"/>
              <a:t>Vive</a:t>
            </a:r>
            <a:r>
              <a:rPr lang="en-GB" sz="2400" b="1" dirty="0"/>
              <a:t>, a community media channel. And the local community orchestra played in her honour. </a:t>
            </a:r>
          </a:p>
          <a:p>
            <a:r>
              <a:rPr lang="en-GB" sz="2400" b="1" dirty="0"/>
              <a:t>Marielle Franco leaves her partner, Monica, her daughter </a:t>
            </a:r>
            <a:r>
              <a:rPr lang="en-GB" sz="2400" b="1" dirty="0" err="1"/>
              <a:t>Luyara</a:t>
            </a:r>
            <a:r>
              <a:rPr lang="en-GB" sz="2400" b="1" dirty="0"/>
              <a:t> Santos, and her mother. </a:t>
            </a:r>
          </a:p>
          <a:p>
            <a:r>
              <a:rPr lang="en-GB" sz="2400" b="1" dirty="0"/>
              <a:t>Her friend, Glenn Greenwald, says we must make sure that Franco’s death is not for nothing. We must use it to get thousands and tens of thousands of new </a:t>
            </a:r>
            <a:r>
              <a:rPr lang="en-GB" sz="2400" b="1" dirty="0" err="1"/>
              <a:t>Marielles</a:t>
            </a:r>
            <a:r>
              <a:rPr lang="en-GB" sz="2400" b="1" dirty="0"/>
              <a:t>, inspired by her powerful example.’ </a:t>
            </a:r>
          </a:p>
          <a:p>
            <a:r>
              <a:rPr lang="en-GB" sz="2400" b="1" dirty="0"/>
              <a:t>That is the hope</a:t>
            </a:r>
          </a:p>
        </p:txBody>
      </p:sp>
    </p:spTree>
    <p:extLst>
      <p:ext uri="{BB962C8B-B14F-4D97-AF65-F5344CB8AC3E}">
        <p14:creationId xmlns:p14="http://schemas.microsoft.com/office/powerpoint/2010/main" val="2115323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4520F-A579-410F-B9D3-F1621553D93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37E3A2C-95AA-469E-8897-FA3FC1BC006F}"/>
              </a:ext>
            </a:extLst>
          </p:cNvPr>
          <p:cNvSpPr>
            <a:spLocks noGrp="1"/>
          </p:cNvSpPr>
          <p:nvPr>
            <p:ph idx="1"/>
          </p:nvPr>
        </p:nvSpPr>
        <p:spPr>
          <a:xfrm>
            <a:off x="838200" y="489397"/>
            <a:ext cx="10515600" cy="5687566"/>
          </a:xfrm>
        </p:spPr>
        <p:txBody>
          <a:bodyPr/>
          <a:lstStyle/>
          <a:p>
            <a:pPr marL="0" indent="0">
              <a:buNone/>
            </a:pPr>
            <a:r>
              <a:rPr lang="en-GB" sz="4000" b="1" dirty="0">
                <a:solidFill>
                  <a:srgbClr val="7030A0"/>
                </a:solidFill>
              </a:rPr>
              <a:t>Write some sentences about Marielle and the situation in Rio using these words:</a:t>
            </a:r>
          </a:p>
          <a:p>
            <a:pPr marL="0" indent="0">
              <a:buNone/>
            </a:pPr>
            <a:r>
              <a:rPr lang="en-GB" sz="4000" b="1" dirty="0"/>
              <a:t>         </a:t>
            </a:r>
          </a:p>
          <a:p>
            <a:pPr marL="0" indent="0">
              <a:buNone/>
            </a:pPr>
            <a:r>
              <a:rPr lang="en-GB" sz="4000" b="1" dirty="0"/>
              <a:t>        if</a:t>
            </a:r>
          </a:p>
          <a:p>
            <a:pPr marL="0" indent="0">
              <a:buNone/>
            </a:pPr>
            <a:endParaRPr lang="en-GB" sz="4000" b="1" dirty="0"/>
          </a:p>
          <a:p>
            <a:pPr marL="0" indent="0">
              <a:buNone/>
            </a:pPr>
            <a:r>
              <a:rPr lang="en-GB" sz="4000" b="1" dirty="0"/>
              <a:t>        should</a:t>
            </a:r>
          </a:p>
          <a:p>
            <a:pPr marL="0" indent="0">
              <a:buNone/>
            </a:pPr>
            <a:endParaRPr lang="en-GB" sz="4000" b="1" dirty="0"/>
          </a:p>
          <a:p>
            <a:pPr marL="0" indent="0">
              <a:buNone/>
            </a:pPr>
            <a:r>
              <a:rPr lang="en-GB" sz="4000" b="1" dirty="0"/>
              <a:t>        responsible</a:t>
            </a:r>
          </a:p>
        </p:txBody>
      </p:sp>
      <p:pic>
        <p:nvPicPr>
          <p:cNvPr id="4" name="Picture 3">
            <a:extLst>
              <a:ext uri="{FF2B5EF4-FFF2-40B4-BE49-F238E27FC236}">
                <a16:creationId xmlns:a16="http://schemas.microsoft.com/office/drawing/2014/main" id="{6A1F5E7B-BAEE-4113-97BF-88EFC7066B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9747" y="1944710"/>
            <a:ext cx="3754928" cy="2501721"/>
          </a:xfrm>
          <a:prstGeom prst="rect">
            <a:avLst/>
          </a:prstGeom>
        </p:spPr>
      </p:pic>
    </p:spTree>
    <p:extLst>
      <p:ext uri="{BB962C8B-B14F-4D97-AF65-F5344CB8AC3E}">
        <p14:creationId xmlns:p14="http://schemas.microsoft.com/office/powerpoint/2010/main" val="1993410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A8E76-7C52-4BF4-9962-C43C780ED181}"/>
              </a:ext>
            </a:extLst>
          </p:cNvPr>
          <p:cNvSpPr>
            <a:spLocks noGrp="1"/>
          </p:cNvSpPr>
          <p:nvPr>
            <p:ph type="title"/>
          </p:nvPr>
        </p:nvSpPr>
        <p:spPr/>
        <p:txBody>
          <a:bodyPr/>
          <a:lstStyle/>
          <a:p>
            <a:r>
              <a:rPr lang="en-GB" b="1" dirty="0">
                <a:solidFill>
                  <a:srgbClr val="7030A0"/>
                </a:solidFill>
              </a:rPr>
              <a:t>Write one or two sentences under this photograph to include in the article:</a:t>
            </a:r>
          </a:p>
        </p:txBody>
      </p:sp>
      <p:sp>
        <p:nvSpPr>
          <p:cNvPr id="3" name="Content Placeholder 2">
            <a:extLst>
              <a:ext uri="{FF2B5EF4-FFF2-40B4-BE49-F238E27FC236}">
                <a16:creationId xmlns:a16="http://schemas.microsoft.com/office/drawing/2014/main" id="{3812193C-2B2A-49EA-99FF-961884C86512}"/>
              </a:ext>
            </a:extLst>
          </p:cNvPr>
          <p:cNvSpPr>
            <a:spLocks noGrp="1"/>
          </p:cNvSpPr>
          <p:nvPr>
            <p:ph idx="1"/>
          </p:nvPr>
        </p:nvSpPr>
        <p:spPr/>
        <p:txBody>
          <a:bodyPr/>
          <a:lstStyle/>
          <a:p>
            <a:pPr marL="0" indent="0">
              <a:buNone/>
            </a:pPr>
            <a:endParaRPr lang="en-GB" dirty="0"/>
          </a:p>
        </p:txBody>
      </p:sp>
      <p:pic>
        <p:nvPicPr>
          <p:cNvPr id="5" name="Picture 4">
            <a:extLst>
              <a:ext uri="{FF2B5EF4-FFF2-40B4-BE49-F238E27FC236}">
                <a16:creationId xmlns:a16="http://schemas.microsoft.com/office/drawing/2014/main" id="{7A7D4348-D05C-45A4-9607-6297BC8ABD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3287" y="1874256"/>
            <a:ext cx="6932262" cy="4618619"/>
          </a:xfrm>
          <a:prstGeom prst="rect">
            <a:avLst/>
          </a:prstGeom>
        </p:spPr>
      </p:pic>
    </p:spTree>
    <p:extLst>
      <p:ext uri="{BB962C8B-B14F-4D97-AF65-F5344CB8AC3E}">
        <p14:creationId xmlns:p14="http://schemas.microsoft.com/office/powerpoint/2010/main" val="2174981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FEF50-83BC-44D3-95FB-462D16BCB3DE}"/>
              </a:ext>
            </a:extLst>
          </p:cNvPr>
          <p:cNvSpPr>
            <a:spLocks noGrp="1"/>
          </p:cNvSpPr>
          <p:nvPr>
            <p:ph type="title"/>
          </p:nvPr>
        </p:nvSpPr>
        <p:spPr/>
        <p:txBody>
          <a:bodyPr/>
          <a:lstStyle/>
          <a:p>
            <a:r>
              <a:rPr lang="en-GB" b="1" dirty="0">
                <a:solidFill>
                  <a:srgbClr val="7030A0"/>
                </a:solidFill>
              </a:rPr>
              <a:t>Homework</a:t>
            </a:r>
          </a:p>
        </p:txBody>
      </p:sp>
      <p:sp>
        <p:nvSpPr>
          <p:cNvPr id="3" name="Content Placeholder 2">
            <a:extLst>
              <a:ext uri="{FF2B5EF4-FFF2-40B4-BE49-F238E27FC236}">
                <a16:creationId xmlns:a16="http://schemas.microsoft.com/office/drawing/2014/main" id="{511BC0F5-9C55-4E09-8AA2-D06E4D25C1D1}"/>
              </a:ext>
            </a:extLst>
          </p:cNvPr>
          <p:cNvSpPr>
            <a:spLocks noGrp="1"/>
          </p:cNvSpPr>
          <p:nvPr>
            <p:ph idx="1"/>
          </p:nvPr>
        </p:nvSpPr>
        <p:spPr>
          <a:xfrm>
            <a:off x="838200" y="1244185"/>
            <a:ext cx="11093970" cy="5726242"/>
          </a:xfrm>
        </p:spPr>
        <p:txBody>
          <a:bodyPr>
            <a:normAutofit fontScale="92500" lnSpcReduction="20000"/>
          </a:bodyPr>
          <a:lstStyle/>
          <a:p>
            <a:pPr marL="0" indent="0">
              <a:buNone/>
            </a:pPr>
            <a:r>
              <a:rPr lang="en-GB" sz="3800" b="1" dirty="0">
                <a:solidFill>
                  <a:srgbClr val="7030A0"/>
                </a:solidFill>
              </a:rPr>
              <a:t>Now read the original text: </a:t>
            </a:r>
          </a:p>
          <a:p>
            <a:pPr marL="0" indent="0">
              <a:buNone/>
            </a:pPr>
            <a:endParaRPr lang="en-GB" b="1" dirty="0">
              <a:solidFill>
                <a:srgbClr val="7030A0"/>
              </a:solidFill>
            </a:endParaRPr>
          </a:p>
          <a:p>
            <a:pPr marL="0" indent="0">
              <a:buNone/>
            </a:pPr>
            <a:r>
              <a:rPr lang="en-GB" b="1" dirty="0">
                <a:hlinkClick r:id="rId3"/>
              </a:rPr>
              <a:t>https://newint.org/features/web-exclusive/2018/03/14/they-have-killed-marielle-franco</a:t>
            </a:r>
            <a:endParaRPr lang="en-GB" b="1" dirty="0"/>
          </a:p>
          <a:p>
            <a:pPr marL="0" indent="0">
              <a:buNone/>
            </a:pPr>
            <a:endParaRPr lang="en-GB" b="1" dirty="0">
              <a:solidFill>
                <a:srgbClr val="7030A0"/>
              </a:solidFill>
            </a:endParaRPr>
          </a:p>
          <a:p>
            <a:pPr marL="0" indent="0">
              <a:buNone/>
            </a:pPr>
            <a:r>
              <a:rPr lang="en-GB" sz="3800" b="1" dirty="0">
                <a:solidFill>
                  <a:srgbClr val="7030A0"/>
                </a:solidFill>
              </a:rPr>
              <a:t>and find words with these meanings:</a:t>
            </a:r>
            <a:endParaRPr lang="en-GB" b="1" dirty="0">
              <a:solidFill>
                <a:srgbClr val="7030A0"/>
              </a:solidFill>
            </a:endParaRPr>
          </a:p>
          <a:p>
            <a:pPr marL="514350" indent="-514350">
              <a:buAutoNum type="alphaLcParenR"/>
            </a:pPr>
            <a:r>
              <a:rPr lang="en-GB" sz="3500" b="1" dirty="0"/>
              <a:t>killed (paragraph 1)</a:t>
            </a:r>
          </a:p>
          <a:p>
            <a:pPr marL="514350" indent="-514350">
              <a:buAutoNum type="alphaLcParenR"/>
            </a:pPr>
            <a:r>
              <a:rPr lang="en-GB" sz="3500" b="1" dirty="0"/>
              <a:t>immediately (paragraph 3)</a:t>
            </a:r>
          </a:p>
          <a:p>
            <a:pPr marL="514350" indent="-514350">
              <a:buAutoNum type="alphaLcParenR"/>
            </a:pPr>
            <a:r>
              <a:rPr lang="en-GB" sz="3500" b="1" dirty="0"/>
              <a:t>supported (paragraph 5)</a:t>
            </a:r>
          </a:p>
          <a:p>
            <a:pPr marL="514350" indent="-514350">
              <a:buAutoNum type="alphaLcParenR"/>
            </a:pPr>
            <a:r>
              <a:rPr lang="en-GB" sz="3500" b="1" dirty="0"/>
              <a:t>skills (paragraph 8)</a:t>
            </a:r>
          </a:p>
          <a:p>
            <a:pPr marL="514350" indent="-514350">
              <a:buAutoNum type="alphaLcParenR"/>
            </a:pPr>
            <a:r>
              <a:rPr lang="en-GB" sz="3500" b="1" dirty="0"/>
              <a:t>strict ideas (paragraph 11)</a:t>
            </a:r>
          </a:p>
          <a:p>
            <a:pPr marL="514350" indent="-514350">
              <a:buAutoNum type="alphaLcParenR"/>
            </a:pPr>
            <a:r>
              <a:rPr lang="en-GB" sz="3500" b="1" dirty="0"/>
              <a:t>criticised (paragraph 14)</a:t>
            </a:r>
          </a:p>
          <a:p>
            <a:pPr marL="0" indent="0">
              <a:buNone/>
            </a:pPr>
            <a:endParaRPr lang="en-GB" dirty="0"/>
          </a:p>
        </p:txBody>
      </p:sp>
      <p:pic>
        <p:nvPicPr>
          <p:cNvPr id="8" name="Picture 7">
            <a:extLst>
              <a:ext uri="{FF2B5EF4-FFF2-40B4-BE49-F238E27FC236}">
                <a16:creationId xmlns:a16="http://schemas.microsoft.com/office/drawing/2014/main" id="{D521BF76-F433-4AEF-8204-DBCDEB8EDB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800" y="3429000"/>
            <a:ext cx="3048000" cy="2030730"/>
          </a:xfrm>
          <a:prstGeom prst="rect">
            <a:avLst/>
          </a:prstGeom>
        </p:spPr>
      </p:pic>
    </p:spTree>
    <p:extLst>
      <p:ext uri="{BB962C8B-B14F-4D97-AF65-F5344CB8AC3E}">
        <p14:creationId xmlns:p14="http://schemas.microsoft.com/office/powerpoint/2010/main" val="812151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a:t>
            </a:r>
            <a:r>
              <a:rPr lang="en-GB" sz="8800" b="1" dirty="0">
                <a:solidFill>
                  <a:srgbClr val="7030A0"/>
                </a:solidFill>
              </a:rPr>
              <a:t>This lesson:</a:t>
            </a:r>
          </a:p>
        </p:txBody>
      </p:sp>
      <p:sp>
        <p:nvSpPr>
          <p:cNvPr id="3" name="Content Placeholder 2"/>
          <p:cNvSpPr>
            <a:spLocks noGrp="1"/>
          </p:cNvSpPr>
          <p:nvPr>
            <p:ph idx="1"/>
          </p:nvPr>
        </p:nvSpPr>
        <p:spPr>
          <a:xfrm>
            <a:off x="1207167" y="1895964"/>
            <a:ext cx="10515600" cy="4351338"/>
          </a:xfrm>
        </p:spPr>
        <p:txBody>
          <a:bodyPr>
            <a:normAutofit/>
          </a:bodyPr>
          <a:lstStyle/>
          <a:p>
            <a:pPr marL="0" indent="0">
              <a:buNone/>
            </a:pPr>
            <a:r>
              <a:rPr lang="en-GB" sz="4800" dirty="0"/>
              <a:t>speaking     </a:t>
            </a:r>
            <a:r>
              <a:rPr lang="en-GB" sz="4800" b="1" dirty="0" err="1">
                <a:solidFill>
                  <a:srgbClr val="C00000"/>
                </a:solidFill>
              </a:rPr>
              <a:t>rmamgr</a:t>
            </a:r>
            <a:r>
              <a:rPr lang="en-GB" sz="4800" dirty="0"/>
              <a:t>                 vocab</a:t>
            </a:r>
          </a:p>
          <a:p>
            <a:pPr marL="0" indent="0">
              <a:buNone/>
            </a:pPr>
            <a:endParaRPr lang="en-GB" sz="4800" dirty="0"/>
          </a:p>
          <a:p>
            <a:pPr marL="0" indent="0">
              <a:buNone/>
            </a:pPr>
            <a:r>
              <a:rPr lang="en-GB" sz="4800" dirty="0"/>
              <a:t>                                                   </a:t>
            </a:r>
            <a:r>
              <a:rPr lang="en-GB" sz="4800" b="1" dirty="0" err="1">
                <a:solidFill>
                  <a:srgbClr val="FF0000"/>
                </a:solidFill>
                <a:latin typeface="Century Gothic" panose="020B0502020202020204" pitchFamily="34" charset="0"/>
              </a:rPr>
              <a:t>uqetisons</a:t>
            </a:r>
            <a:endParaRPr lang="en-GB" sz="4800" b="1" dirty="0">
              <a:solidFill>
                <a:srgbClr val="FF0000"/>
              </a:solidFill>
              <a:latin typeface="Century Gothic" panose="020B0502020202020204" pitchFamily="34" charset="0"/>
            </a:endParaRPr>
          </a:p>
          <a:p>
            <a:pPr marL="0" indent="0">
              <a:buNone/>
            </a:pPr>
            <a:endParaRPr lang="en-GB" sz="4800" dirty="0"/>
          </a:p>
          <a:p>
            <a:pPr marL="0" indent="0">
              <a:buNone/>
            </a:pPr>
            <a:r>
              <a:rPr lang="en-GB" sz="4800" dirty="0"/>
              <a:t>reading                            writing</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898" y="1800225"/>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8910" y="407163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71511">
            <a:off x="7003552" y="4230561"/>
            <a:ext cx="1736913" cy="2216301"/>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4153" y="1570222"/>
            <a:ext cx="2729947" cy="1507755"/>
          </a:xfrm>
          <a:prstGeom prst="rect">
            <a:avLst/>
          </a:prstGeom>
        </p:spPr>
      </p:pic>
      <p:cxnSp>
        <p:nvCxnSpPr>
          <p:cNvPr id="17" name="Straight Connector 16">
            <a:extLst>
              <a:ext uri="{FF2B5EF4-FFF2-40B4-BE49-F238E27FC236}">
                <a16:creationId xmlns:a16="http://schemas.microsoft.com/office/drawing/2014/main" id="{D7829DAD-4D14-4914-BA3B-B69672E956D8}"/>
              </a:ext>
            </a:extLst>
          </p:cNvPr>
          <p:cNvCxnSpPr>
            <a:cxnSpLocks/>
          </p:cNvCxnSpPr>
          <p:nvPr/>
        </p:nvCxnSpPr>
        <p:spPr>
          <a:xfrm flipV="1">
            <a:off x="5714985" y="2985962"/>
            <a:ext cx="1844537" cy="6508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72DFEC1-41DA-44B9-93C7-0CF6B8EA8A4A}"/>
              </a:ext>
            </a:extLst>
          </p:cNvPr>
          <p:cNvCxnSpPr>
            <a:cxnSpLocks/>
          </p:cNvCxnSpPr>
          <p:nvPr/>
        </p:nvCxnSpPr>
        <p:spPr>
          <a:xfrm flipV="1">
            <a:off x="5810396" y="3892930"/>
            <a:ext cx="2599494" cy="483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D6EB4A-ABFA-4EFF-BD0B-3A27F6B99E3E}"/>
              </a:ext>
            </a:extLst>
          </p:cNvPr>
          <p:cNvCxnSpPr>
            <a:cxnSpLocks/>
          </p:cNvCxnSpPr>
          <p:nvPr/>
        </p:nvCxnSpPr>
        <p:spPr>
          <a:xfrm flipH="1">
            <a:off x="3077687" y="4130578"/>
            <a:ext cx="1338965" cy="83164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43FDDD-83B8-4700-B31E-6A9B16818FBF}"/>
              </a:ext>
            </a:extLst>
          </p:cNvPr>
          <p:cNvCxnSpPr>
            <a:cxnSpLocks/>
          </p:cNvCxnSpPr>
          <p:nvPr/>
        </p:nvCxnSpPr>
        <p:spPr>
          <a:xfrm>
            <a:off x="5537069" y="4314701"/>
            <a:ext cx="1135835" cy="6475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AAF4853-220F-4617-9642-67896264743A}"/>
              </a:ext>
            </a:extLst>
          </p:cNvPr>
          <p:cNvCxnSpPr/>
          <p:nvPr/>
        </p:nvCxnSpPr>
        <p:spPr>
          <a:xfrm flipH="1" flipV="1">
            <a:off x="3347735" y="2985961"/>
            <a:ext cx="1471915" cy="650869"/>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65F9AAFC-C4EB-4E89-9565-CF582409C7F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86424" y="3105424"/>
            <a:ext cx="2300992" cy="1533036"/>
          </a:xfrm>
          <a:prstGeom prst="rect">
            <a:avLst/>
          </a:prstGeom>
        </p:spPr>
      </p:pic>
      <p:cxnSp>
        <p:nvCxnSpPr>
          <p:cNvPr id="5" name="Straight Connector 4">
            <a:extLst>
              <a:ext uri="{FF2B5EF4-FFF2-40B4-BE49-F238E27FC236}">
                <a16:creationId xmlns:a16="http://schemas.microsoft.com/office/drawing/2014/main" id="{FD21D975-AC15-4701-B526-4B69734DA6C3}"/>
              </a:ext>
            </a:extLst>
          </p:cNvPr>
          <p:cNvCxnSpPr/>
          <p:nvPr/>
        </p:nvCxnSpPr>
        <p:spPr>
          <a:xfrm flipV="1">
            <a:off x="4932608" y="2536998"/>
            <a:ext cx="0" cy="54097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5948" y="168442"/>
            <a:ext cx="5775798" cy="422401"/>
          </a:xfrm>
        </p:spPr>
        <p:txBody>
          <a:bodyPr>
            <a:normAutofit fontScale="90000"/>
          </a:bodyPr>
          <a:lstStyle/>
          <a:p>
            <a:r>
              <a:rPr lang="en-GB" sz="3600" b="1" dirty="0"/>
              <a:t>      Match definitions to the words:</a:t>
            </a:r>
          </a:p>
        </p:txBody>
      </p:sp>
      <p:sp>
        <p:nvSpPr>
          <p:cNvPr id="4" name="Content Placeholder 3"/>
          <p:cNvSpPr>
            <a:spLocks noGrp="1"/>
          </p:cNvSpPr>
          <p:nvPr>
            <p:ph sz="half" idx="1"/>
          </p:nvPr>
        </p:nvSpPr>
        <p:spPr>
          <a:xfrm>
            <a:off x="332686" y="168442"/>
            <a:ext cx="7012494" cy="6412240"/>
          </a:xfrm>
        </p:spPr>
        <p:txBody>
          <a:bodyPr>
            <a:noAutofit/>
          </a:bodyPr>
          <a:lstStyle/>
          <a:p>
            <a:pPr marL="742950" indent="-742950">
              <a:buAutoNum type="alphaLcParenR"/>
            </a:pPr>
            <a:r>
              <a:rPr lang="en-GB" sz="3000" b="1" dirty="0">
                <a:solidFill>
                  <a:srgbClr val="FF0000"/>
                </a:solidFill>
              </a:rPr>
              <a:t>councillor </a:t>
            </a:r>
          </a:p>
          <a:p>
            <a:pPr marL="742950" indent="-742950">
              <a:buAutoNum type="alphaLcParenR"/>
            </a:pPr>
            <a:r>
              <a:rPr lang="en-GB" sz="3000" b="1" dirty="0">
                <a:solidFill>
                  <a:srgbClr val="FF0000"/>
                </a:solidFill>
              </a:rPr>
              <a:t>favela</a:t>
            </a:r>
          </a:p>
          <a:p>
            <a:pPr marL="742950" indent="-742950">
              <a:buAutoNum type="alphaLcParenR"/>
            </a:pPr>
            <a:r>
              <a:rPr lang="en-GB" sz="3000" b="1" dirty="0">
                <a:solidFill>
                  <a:srgbClr val="FF0000"/>
                </a:solidFill>
              </a:rPr>
              <a:t>courage</a:t>
            </a:r>
          </a:p>
          <a:p>
            <a:pPr marL="742950" indent="-742950">
              <a:buAutoNum type="alphaLcParenR"/>
            </a:pPr>
            <a:r>
              <a:rPr lang="en-GB" sz="3000" b="1" dirty="0">
                <a:solidFill>
                  <a:srgbClr val="FF0000"/>
                </a:solidFill>
              </a:rPr>
              <a:t>outspoken</a:t>
            </a:r>
          </a:p>
          <a:p>
            <a:pPr marL="742950" indent="-742950">
              <a:buAutoNum type="alphaLcParenR"/>
            </a:pPr>
            <a:r>
              <a:rPr lang="en-GB" sz="3000" b="1" dirty="0">
                <a:solidFill>
                  <a:srgbClr val="FF0000"/>
                </a:solidFill>
              </a:rPr>
              <a:t>corruption</a:t>
            </a:r>
          </a:p>
          <a:p>
            <a:pPr marL="742950" indent="-742950">
              <a:buAutoNum type="alphaLcParenR"/>
            </a:pPr>
            <a:r>
              <a:rPr lang="en-GB" sz="3000" b="1" dirty="0">
                <a:solidFill>
                  <a:srgbClr val="FF0000"/>
                </a:solidFill>
              </a:rPr>
              <a:t>activist</a:t>
            </a:r>
          </a:p>
          <a:p>
            <a:pPr marL="742950" indent="-742950">
              <a:buAutoNum type="alphaLcParenR"/>
            </a:pPr>
            <a:r>
              <a:rPr lang="en-GB" sz="3000" b="1" dirty="0">
                <a:solidFill>
                  <a:srgbClr val="FF0000"/>
                </a:solidFill>
              </a:rPr>
              <a:t>scholarship</a:t>
            </a:r>
          </a:p>
          <a:p>
            <a:pPr marL="0" indent="0">
              <a:buNone/>
            </a:pPr>
            <a:endParaRPr lang="en-GB" sz="3000" b="1" dirty="0">
              <a:solidFill>
                <a:srgbClr val="FF0000"/>
              </a:solidFill>
            </a:endParaRPr>
          </a:p>
          <a:p>
            <a:pPr marL="0" indent="0">
              <a:buNone/>
            </a:pPr>
            <a:endParaRPr lang="en-GB" sz="3000" b="1" dirty="0">
              <a:solidFill>
                <a:srgbClr val="FF0000"/>
              </a:solidFill>
            </a:endParaRPr>
          </a:p>
        </p:txBody>
      </p:sp>
      <p:sp>
        <p:nvSpPr>
          <p:cNvPr id="5" name="Content Placeholder 4"/>
          <p:cNvSpPr>
            <a:spLocks noGrp="1"/>
          </p:cNvSpPr>
          <p:nvPr>
            <p:ph sz="half" idx="2"/>
          </p:nvPr>
        </p:nvSpPr>
        <p:spPr>
          <a:xfrm>
            <a:off x="7345180" y="590843"/>
            <a:ext cx="4606566" cy="6105379"/>
          </a:xfrm>
        </p:spPr>
        <p:txBody>
          <a:bodyPr>
            <a:normAutofit fontScale="85000" lnSpcReduction="20000"/>
          </a:bodyPr>
          <a:lstStyle/>
          <a:p>
            <a:pPr marL="742950" indent="-742950">
              <a:buAutoNum type="arabicParenR"/>
            </a:pPr>
            <a:r>
              <a:rPr lang="en-GB" sz="3200" b="1" dirty="0">
                <a:solidFill>
                  <a:srgbClr val="7030A0"/>
                </a:solidFill>
              </a:rPr>
              <a:t>money to help a student pay for their studies</a:t>
            </a:r>
          </a:p>
          <a:p>
            <a:pPr marL="742950" indent="-742950">
              <a:buAutoNum type="arabicParenR"/>
            </a:pPr>
            <a:r>
              <a:rPr lang="en-GB" sz="3200" b="1" dirty="0">
                <a:solidFill>
                  <a:srgbClr val="7030A0"/>
                </a:solidFill>
              </a:rPr>
              <a:t>describes someone who gives their opinions openly and without fear</a:t>
            </a:r>
          </a:p>
          <a:p>
            <a:pPr marL="742950" indent="-742950">
              <a:buAutoNum type="arabicParenR"/>
            </a:pPr>
            <a:r>
              <a:rPr lang="en-GB" sz="3200" b="1" dirty="0">
                <a:solidFill>
                  <a:srgbClr val="7030A0"/>
                </a:solidFill>
              </a:rPr>
              <a:t>this helps someone to face difficulties without fear</a:t>
            </a:r>
          </a:p>
          <a:p>
            <a:pPr marL="742950" indent="-742950">
              <a:buAutoNum type="arabicParenR"/>
            </a:pPr>
            <a:r>
              <a:rPr lang="en-GB" sz="3200" b="1" dirty="0">
                <a:solidFill>
                  <a:srgbClr val="7030A0"/>
                </a:solidFill>
              </a:rPr>
              <a:t>a poor part of town in Brazil </a:t>
            </a:r>
          </a:p>
          <a:p>
            <a:pPr marL="742950" indent="-742950">
              <a:buAutoNum type="arabicParenR"/>
            </a:pPr>
            <a:r>
              <a:rPr lang="en-GB" sz="3200" b="1" dirty="0">
                <a:solidFill>
                  <a:srgbClr val="7030A0"/>
                </a:solidFill>
              </a:rPr>
              <a:t>dishonest actions</a:t>
            </a:r>
          </a:p>
          <a:p>
            <a:pPr marL="742950" indent="-742950">
              <a:buAutoNum type="arabicParenR"/>
            </a:pPr>
            <a:r>
              <a:rPr lang="en-GB" sz="3200" b="1" dirty="0">
                <a:solidFill>
                  <a:srgbClr val="7030A0"/>
                </a:solidFill>
              </a:rPr>
              <a:t>someone who works hard to make political changes</a:t>
            </a:r>
          </a:p>
          <a:p>
            <a:pPr marL="742950" indent="-742950">
              <a:buAutoNum type="arabicParenR"/>
            </a:pPr>
            <a:r>
              <a:rPr lang="en-GB" sz="3200" b="1" dirty="0">
                <a:solidFill>
                  <a:srgbClr val="7030A0"/>
                </a:solidFill>
              </a:rPr>
              <a:t>someone who works for a city government</a:t>
            </a:r>
          </a:p>
          <a:p>
            <a:pPr marL="0" indent="0">
              <a:buNone/>
            </a:pPr>
            <a:endParaRPr lang="en-GB" sz="3200" b="1" dirty="0">
              <a:solidFill>
                <a:srgbClr val="7030A0"/>
              </a:solidFill>
            </a:endParaRPr>
          </a:p>
          <a:p>
            <a:pPr marL="742950" indent="-742950">
              <a:buAutoNum type="arabicParenR"/>
            </a:pPr>
            <a:endParaRPr lang="en-GB" sz="3200" b="1" dirty="0">
              <a:solidFill>
                <a:srgbClr val="7030A0"/>
              </a:solidFill>
            </a:endParaRPr>
          </a:p>
        </p:txBody>
      </p:sp>
      <p:sp>
        <p:nvSpPr>
          <p:cNvPr id="3" name="AutoShape 2" descr="Image result for Sewing Clip Art">
            <a:extLst>
              <a:ext uri="{FF2B5EF4-FFF2-40B4-BE49-F238E27FC236}">
                <a16:creationId xmlns:a16="http://schemas.microsoft.com/office/drawing/2014/main" id="{9AEDDD2B-859A-474E-84B4-2DDF57253054}"/>
              </a:ext>
            </a:extLst>
          </p:cNvPr>
          <p:cNvSpPr>
            <a:spLocks noChangeAspect="1" noChangeArrowheads="1"/>
          </p:cNvSpPr>
          <p:nvPr/>
        </p:nvSpPr>
        <p:spPr bwMode="auto">
          <a:xfrm>
            <a:off x="5481638" y="2538413"/>
            <a:ext cx="1228725" cy="17811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4" descr="Image result for Sewing Clip Art">
            <a:extLst>
              <a:ext uri="{FF2B5EF4-FFF2-40B4-BE49-F238E27FC236}">
                <a16:creationId xmlns:a16="http://schemas.microsoft.com/office/drawing/2014/main" id="{614967B8-145D-43F7-BC9A-15FB1666BE16}"/>
              </a:ext>
            </a:extLst>
          </p:cNvPr>
          <p:cNvSpPr>
            <a:spLocks noChangeAspect="1" noChangeArrowheads="1"/>
          </p:cNvSpPr>
          <p:nvPr/>
        </p:nvSpPr>
        <p:spPr bwMode="auto">
          <a:xfrm>
            <a:off x="5634038" y="2690813"/>
            <a:ext cx="1228725" cy="17811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a:extLst>
              <a:ext uri="{FF2B5EF4-FFF2-40B4-BE49-F238E27FC236}">
                <a16:creationId xmlns:a16="http://schemas.microsoft.com/office/drawing/2014/main" id="{FE842ECA-69AA-4F3B-89FA-3E4531CCA6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643" y="4586494"/>
            <a:ext cx="2300992" cy="1533036"/>
          </a:xfrm>
          <a:prstGeom prst="rect">
            <a:avLst/>
          </a:prstGeom>
        </p:spPr>
      </p:pic>
    </p:spTree>
    <p:extLst>
      <p:ext uri="{BB962C8B-B14F-4D97-AF65-F5344CB8AC3E}">
        <p14:creationId xmlns:p14="http://schemas.microsoft.com/office/powerpoint/2010/main" val="2464459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AE748-CD91-4F2D-ADD6-169D2ACB670F}"/>
              </a:ext>
            </a:extLst>
          </p:cNvPr>
          <p:cNvSpPr>
            <a:spLocks noGrp="1"/>
          </p:cNvSpPr>
          <p:nvPr>
            <p:ph type="title"/>
          </p:nvPr>
        </p:nvSpPr>
        <p:spPr>
          <a:xfrm>
            <a:off x="838200" y="365125"/>
            <a:ext cx="10515600" cy="111393"/>
          </a:xfrm>
        </p:spPr>
        <p:txBody>
          <a:bodyPr>
            <a:normAutofit fontScale="90000"/>
          </a:bodyPr>
          <a:lstStyle/>
          <a:p>
            <a:endParaRPr lang="en-GB" dirty="0"/>
          </a:p>
        </p:txBody>
      </p:sp>
      <p:sp>
        <p:nvSpPr>
          <p:cNvPr id="3" name="Content Placeholder 2">
            <a:extLst>
              <a:ext uri="{FF2B5EF4-FFF2-40B4-BE49-F238E27FC236}">
                <a16:creationId xmlns:a16="http://schemas.microsoft.com/office/drawing/2014/main" id="{DC81E3AA-081D-4784-AEA0-DA16832B3313}"/>
              </a:ext>
            </a:extLst>
          </p:cNvPr>
          <p:cNvSpPr>
            <a:spLocks noGrp="1"/>
          </p:cNvSpPr>
          <p:nvPr>
            <p:ph idx="1"/>
          </p:nvPr>
        </p:nvSpPr>
        <p:spPr>
          <a:xfrm>
            <a:off x="838200" y="695460"/>
            <a:ext cx="10515600" cy="5975796"/>
          </a:xfrm>
        </p:spPr>
        <p:txBody>
          <a:bodyPr>
            <a:normAutofit fontScale="62500" lnSpcReduction="20000"/>
          </a:bodyPr>
          <a:lstStyle/>
          <a:p>
            <a:pPr marL="0" indent="0">
              <a:buNone/>
            </a:pPr>
            <a:r>
              <a:rPr lang="en-GB" sz="4600" b="1" dirty="0"/>
              <a:t>Look at the picture and watch the</a:t>
            </a:r>
          </a:p>
          <a:p>
            <a:pPr marL="0" indent="0">
              <a:buNone/>
            </a:pPr>
            <a:r>
              <a:rPr lang="en-GB" sz="4600" b="1" dirty="0"/>
              <a:t>video of Marielle Franco.</a:t>
            </a:r>
          </a:p>
          <a:p>
            <a:pPr marL="0" indent="0">
              <a:buNone/>
            </a:pPr>
            <a:endParaRPr lang="en-GB" sz="4600" b="1" dirty="0"/>
          </a:p>
          <a:p>
            <a:pPr marL="514350" indent="-514350">
              <a:buAutoNum type="arabicParenR"/>
            </a:pPr>
            <a:r>
              <a:rPr lang="en-GB" sz="4600" b="1" dirty="0"/>
              <a:t>Who do you think she was?</a:t>
            </a:r>
          </a:p>
          <a:p>
            <a:pPr marL="514350" indent="-514350">
              <a:buAutoNum type="arabicParenR"/>
            </a:pPr>
            <a:r>
              <a:rPr lang="en-GB" sz="4600" b="1" dirty="0"/>
              <a:t>Where do you think she lived?</a:t>
            </a:r>
          </a:p>
          <a:p>
            <a:pPr marL="514350" indent="-514350">
              <a:buAutoNum type="arabicParenR"/>
            </a:pPr>
            <a:r>
              <a:rPr lang="en-GB" sz="4600" b="1" dirty="0"/>
              <a:t>What do you think her job was?</a:t>
            </a:r>
          </a:p>
          <a:p>
            <a:pPr marL="514350" indent="-514350">
              <a:buAutoNum type="arabicParenR"/>
            </a:pPr>
            <a:r>
              <a:rPr lang="en-GB" sz="4600" b="1" dirty="0"/>
              <a:t>How old do you think she was?</a:t>
            </a:r>
          </a:p>
          <a:p>
            <a:pPr marL="514350" indent="-514350">
              <a:buAutoNum type="arabicParenR"/>
            </a:pPr>
            <a:r>
              <a:rPr lang="en-GB" sz="4600" b="1" dirty="0"/>
              <a:t>Why do you think they are playing music for her?</a:t>
            </a:r>
          </a:p>
          <a:p>
            <a:pPr marL="514350" indent="-514350">
              <a:buAutoNum type="arabicParenR"/>
            </a:pPr>
            <a:r>
              <a:rPr lang="en-GB" sz="4600" b="1" dirty="0"/>
              <a:t>Why do you think she was killed?</a:t>
            </a:r>
          </a:p>
          <a:p>
            <a:pPr marL="514350" indent="-514350">
              <a:buAutoNum type="arabicParenR"/>
            </a:pPr>
            <a:endParaRPr lang="en-GB" dirty="0"/>
          </a:p>
          <a:p>
            <a:pPr marL="0" indent="0">
              <a:buNone/>
            </a:pPr>
            <a:r>
              <a:rPr lang="en-GB" dirty="0">
                <a:hlinkClick r:id="rId2"/>
              </a:rPr>
              <a:t>https://www.youtube.com/watch?v=aDnBE2FWft8&amp;feature=youtu.be</a:t>
            </a:r>
            <a:endParaRPr lang="en-GB" dirty="0"/>
          </a:p>
          <a:p>
            <a:pPr marL="0" indent="0">
              <a:buNone/>
            </a:pPr>
            <a:endParaRPr lang="en-GB" sz="7700" dirty="0"/>
          </a:p>
          <a:p>
            <a:pPr marL="0" indent="0">
              <a:buNone/>
            </a:pPr>
            <a:r>
              <a:rPr lang="en-GB" sz="7700" dirty="0"/>
              <a:t>Now read and check your answers:</a:t>
            </a:r>
          </a:p>
        </p:txBody>
      </p:sp>
      <p:pic>
        <p:nvPicPr>
          <p:cNvPr id="4" name="Picture 3">
            <a:extLst>
              <a:ext uri="{FF2B5EF4-FFF2-40B4-BE49-F238E27FC236}">
                <a16:creationId xmlns:a16="http://schemas.microsoft.com/office/drawing/2014/main" id="{3326442B-E321-4D8A-9A37-2949B5D73D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2620" y="74004"/>
            <a:ext cx="5035640" cy="3354996"/>
          </a:xfrm>
          <a:prstGeom prst="rect">
            <a:avLst/>
          </a:prstGeom>
        </p:spPr>
      </p:pic>
    </p:spTree>
    <p:extLst>
      <p:ext uri="{BB962C8B-B14F-4D97-AF65-F5344CB8AC3E}">
        <p14:creationId xmlns:p14="http://schemas.microsoft.com/office/powerpoint/2010/main" val="1364672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3F38B1-436B-44EC-A973-9654F22CC348}"/>
              </a:ext>
            </a:extLst>
          </p:cNvPr>
          <p:cNvSpPr/>
          <p:nvPr/>
        </p:nvSpPr>
        <p:spPr>
          <a:xfrm>
            <a:off x="321972" y="0"/>
            <a:ext cx="11706896" cy="7140416"/>
          </a:xfrm>
          <a:prstGeom prst="rect">
            <a:avLst/>
          </a:prstGeom>
        </p:spPr>
        <p:txBody>
          <a:bodyPr wrap="square">
            <a:spAutoFit/>
          </a:bodyPr>
          <a:lstStyle/>
          <a:p>
            <a:r>
              <a:rPr lang="en-GB" sz="4000" b="1" dirty="0">
                <a:solidFill>
                  <a:srgbClr val="222222"/>
                </a:solidFill>
                <a:latin typeface="freesans"/>
              </a:rPr>
              <a:t>They killed Marielle Franco – for doing good</a:t>
            </a:r>
            <a:r>
              <a:rPr lang="en-GB" sz="4000" dirty="0">
                <a:solidFill>
                  <a:srgbClr val="222222"/>
                </a:solidFill>
                <a:latin typeface="freesans"/>
              </a:rPr>
              <a:t> </a:t>
            </a:r>
          </a:p>
          <a:p>
            <a:r>
              <a:rPr lang="en-GB" sz="4000" b="1" i="1" dirty="0">
                <a:solidFill>
                  <a:srgbClr val="222222"/>
                </a:solidFill>
                <a:latin typeface="freesans"/>
              </a:rPr>
              <a:t>She was a young, black, city councillor. She was a bright hope for the people in her favela in Rio and in Brazil. Vanessa Baird writes about the killing of hope.</a:t>
            </a:r>
            <a:r>
              <a:rPr lang="en-GB" sz="4000" b="1" dirty="0">
                <a:solidFill>
                  <a:srgbClr val="222222"/>
                </a:solidFill>
                <a:latin typeface="freesans"/>
              </a:rPr>
              <a:t> </a:t>
            </a:r>
            <a:r>
              <a:rPr lang="en-GB" sz="4000" b="1" dirty="0"/>
              <a:t>Everyone will agree that Marielle Franco was a woman of courage. She was a 38-year-old favela activist. She was killed in Rio de Janeiro, Brazil, in March 2018. </a:t>
            </a:r>
          </a:p>
          <a:p>
            <a:r>
              <a:rPr lang="en-GB" sz="4000" b="1" dirty="0"/>
              <a:t>She was a popular, outspoken city councillor, and human rights activist. When she was attacked, she was on her way back from a meeting called ‘Young Black Women Who Are Changing Power Structure’.</a:t>
            </a:r>
          </a:p>
          <a:p>
            <a:endParaRPr lang="en-GB" b="0" i="0" u="none" strike="noStrike" dirty="0">
              <a:solidFill>
                <a:srgbClr val="222222"/>
              </a:solidFill>
              <a:effectLst/>
              <a:latin typeface="freesans"/>
            </a:endParaRPr>
          </a:p>
        </p:txBody>
      </p:sp>
    </p:spTree>
    <p:extLst>
      <p:ext uri="{BB962C8B-B14F-4D97-AF65-F5344CB8AC3E}">
        <p14:creationId xmlns:p14="http://schemas.microsoft.com/office/powerpoint/2010/main" val="3457971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7BB2-CC72-4634-A348-C702D8653945}"/>
              </a:ext>
            </a:extLst>
          </p:cNvPr>
          <p:cNvSpPr>
            <a:spLocks noGrp="1"/>
          </p:cNvSpPr>
          <p:nvPr>
            <p:ph type="title"/>
          </p:nvPr>
        </p:nvSpPr>
        <p:spPr/>
        <p:txBody>
          <a:bodyPr/>
          <a:lstStyle/>
          <a:p>
            <a:r>
              <a:rPr lang="en-GB" b="1" dirty="0">
                <a:solidFill>
                  <a:srgbClr val="7030A0"/>
                </a:solidFill>
              </a:rPr>
              <a:t>Put the words in the questions in the right order. Then read to find the answers:</a:t>
            </a:r>
          </a:p>
        </p:txBody>
      </p:sp>
      <p:sp>
        <p:nvSpPr>
          <p:cNvPr id="3" name="Content Placeholder 2">
            <a:extLst>
              <a:ext uri="{FF2B5EF4-FFF2-40B4-BE49-F238E27FC236}">
                <a16:creationId xmlns:a16="http://schemas.microsoft.com/office/drawing/2014/main" id="{8A89E5CB-B6C7-4618-8498-3F3CCD6713AD}"/>
              </a:ext>
            </a:extLst>
          </p:cNvPr>
          <p:cNvSpPr>
            <a:spLocks noGrp="1"/>
          </p:cNvSpPr>
          <p:nvPr>
            <p:ph idx="1"/>
          </p:nvPr>
        </p:nvSpPr>
        <p:spPr>
          <a:xfrm>
            <a:off x="171450" y="1690688"/>
            <a:ext cx="11887200" cy="4802187"/>
          </a:xfrm>
        </p:spPr>
        <p:txBody>
          <a:bodyPr>
            <a:normAutofit fontScale="55000" lnSpcReduction="20000"/>
          </a:bodyPr>
          <a:lstStyle/>
          <a:p>
            <a:pPr marL="0" indent="0">
              <a:buNone/>
            </a:pPr>
            <a:r>
              <a:rPr lang="en-GB" sz="7000" b="1" dirty="0"/>
              <a:t>1)  was where killed she ?</a:t>
            </a:r>
          </a:p>
          <a:p>
            <a:pPr marL="0" indent="0">
              <a:buNone/>
            </a:pPr>
            <a:r>
              <a:rPr lang="en-GB" sz="7000" b="1" dirty="0"/>
              <a:t>2) was who </a:t>
            </a:r>
            <a:r>
              <a:rPr lang="en-GB" sz="7000" b="1" dirty="0">
                <a:solidFill>
                  <a:srgbClr val="222222"/>
                </a:solidFill>
                <a:latin typeface="freesans"/>
              </a:rPr>
              <a:t>Anderson Pedro Gomes?</a:t>
            </a:r>
            <a:endParaRPr lang="en-GB" sz="7000" b="1" dirty="0"/>
          </a:p>
          <a:p>
            <a:pPr marL="0" indent="0">
              <a:buNone/>
            </a:pPr>
            <a:r>
              <a:rPr lang="en-GB" sz="7000" b="1" dirty="0"/>
              <a:t>3) her responsible who killing was for ?</a:t>
            </a:r>
          </a:p>
          <a:p>
            <a:pPr marL="0" indent="0">
              <a:buNone/>
            </a:pPr>
            <a:r>
              <a:rPr lang="en-GB" sz="7000" b="1" dirty="0"/>
              <a:t>4) many killed the police in Rio were how against people</a:t>
            </a:r>
          </a:p>
          <a:p>
            <a:pPr marL="0" indent="0">
              <a:buNone/>
            </a:pPr>
            <a:r>
              <a:rPr lang="en-GB" sz="7000" b="1" dirty="0"/>
              <a:t>    for acting in January 2018  ?</a:t>
            </a:r>
          </a:p>
          <a:p>
            <a:pPr marL="0" indent="0">
              <a:buNone/>
            </a:pPr>
            <a:r>
              <a:rPr lang="en-GB" sz="7000" b="1" dirty="0"/>
              <a:t>5) work for she LGBT did rights?</a:t>
            </a:r>
          </a:p>
          <a:p>
            <a:pPr marL="0" indent="0">
              <a:buNone/>
            </a:pPr>
            <a:r>
              <a:rPr lang="en-GB" sz="7000" b="1" dirty="0"/>
              <a:t>6) children any have she did?</a:t>
            </a:r>
          </a:p>
          <a:p>
            <a:pPr marL="0" indent="0">
              <a:buNone/>
            </a:pPr>
            <a:r>
              <a:rPr lang="en-GB" sz="7000" b="1" dirty="0"/>
              <a:t>7) decide why protest she to did the system against?</a:t>
            </a:r>
          </a:p>
          <a:p>
            <a:pPr marL="0" indent="0">
              <a:buNone/>
            </a:pPr>
            <a:endParaRPr lang="en-GB" sz="4800" b="1" dirty="0"/>
          </a:p>
          <a:p>
            <a:pPr marL="0" indent="0">
              <a:buNone/>
            </a:pPr>
            <a:endParaRPr lang="en-GB" dirty="0"/>
          </a:p>
        </p:txBody>
      </p:sp>
      <p:pic>
        <p:nvPicPr>
          <p:cNvPr id="5" name="Picture 4">
            <a:extLst>
              <a:ext uri="{FF2B5EF4-FFF2-40B4-BE49-F238E27FC236}">
                <a16:creationId xmlns:a16="http://schemas.microsoft.com/office/drawing/2014/main" id="{BA5C5DCE-720E-4757-A278-575D65215C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98547" y="1292025"/>
            <a:ext cx="2202287" cy="1467274"/>
          </a:xfrm>
          <a:prstGeom prst="rect">
            <a:avLst/>
          </a:prstGeom>
        </p:spPr>
      </p:pic>
    </p:spTree>
    <p:extLst>
      <p:ext uri="{BB962C8B-B14F-4D97-AF65-F5344CB8AC3E}">
        <p14:creationId xmlns:p14="http://schemas.microsoft.com/office/powerpoint/2010/main" val="1411904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D3F8B2-75D2-4B3D-A868-B086A3C4C9E3}"/>
              </a:ext>
            </a:extLst>
          </p:cNvPr>
          <p:cNvSpPr/>
          <p:nvPr/>
        </p:nvSpPr>
        <p:spPr>
          <a:xfrm>
            <a:off x="128789" y="103030"/>
            <a:ext cx="11912957" cy="8556188"/>
          </a:xfrm>
          <a:prstGeom prst="rect">
            <a:avLst/>
          </a:prstGeom>
        </p:spPr>
        <p:txBody>
          <a:bodyPr wrap="square">
            <a:spAutoFit/>
          </a:bodyPr>
          <a:lstStyle/>
          <a:p>
            <a:r>
              <a:rPr lang="en-GB" sz="2800" b="1" dirty="0">
                <a:solidFill>
                  <a:srgbClr val="222222"/>
                </a:solidFill>
                <a:latin typeface="freesans"/>
              </a:rPr>
              <a:t>The killers drove by and killed her in her car They also killed her driver, Anderson Pedro Gomes, 39. </a:t>
            </a:r>
          </a:p>
          <a:p>
            <a:r>
              <a:rPr lang="en-GB" sz="2800" b="1" dirty="0">
                <a:solidFill>
                  <a:srgbClr val="222222"/>
                </a:solidFill>
                <a:latin typeface="freesans"/>
              </a:rPr>
              <a:t>Who was behind the killing? No one knows for sure. But she protested against police violence – and using the military in Rio – the idea of President Michel </a:t>
            </a:r>
            <a:r>
              <a:rPr lang="en-GB" sz="2800" b="1" dirty="0" err="1">
                <a:solidFill>
                  <a:srgbClr val="222222"/>
                </a:solidFill>
                <a:latin typeface="freesans"/>
              </a:rPr>
              <a:t>Temer’s</a:t>
            </a:r>
            <a:r>
              <a:rPr lang="en-GB" sz="2800" b="1" dirty="0">
                <a:solidFill>
                  <a:srgbClr val="222222"/>
                </a:solidFill>
                <a:latin typeface="freesans"/>
              </a:rPr>
              <a:t> government. In Rio state 154 people were killed ‘in opposition to the police’ in January 2018, 57 per cent more than the year before. </a:t>
            </a:r>
          </a:p>
          <a:p>
            <a:r>
              <a:rPr lang="en-GB" sz="2800" b="1" dirty="0"/>
              <a:t>Marielle was against all violence. She supported poor people, black people, women, and LGBT rights. She led dangerous protests against police violence, corruption, and illegal murders of the poor, black people, she grew up with.</a:t>
            </a:r>
          </a:p>
          <a:p>
            <a:r>
              <a:rPr lang="en-GB" sz="2800" b="1" dirty="0"/>
              <a:t>And she was a brilliant organizer. I saw this in June 2017 in the favela of </a:t>
            </a:r>
            <a:r>
              <a:rPr lang="en-GB" sz="2800" b="1" dirty="0" err="1"/>
              <a:t>Maré</a:t>
            </a:r>
            <a:r>
              <a:rPr lang="en-GB" sz="2800" b="1" dirty="0"/>
              <a:t>. During a weekend for ‘Rights to the Favela’, she brought together 200 activists from some of the toughest favelas. </a:t>
            </a:r>
          </a:p>
          <a:p>
            <a:r>
              <a:rPr lang="en-GB" sz="2800" b="1" dirty="0"/>
              <a:t>Marielle inspired people through her own life experience. She was born and grew up in </a:t>
            </a:r>
            <a:r>
              <a:rPr lang="en-GB" sz="2800" b="1" dirty="0" err="1"/>
              <a:t>Maré</a:t>
            </a:r>
            <a:r>
              <a:rPr lang="en-GB" sz="2800" b="1" dirty="0"/>
              <a:t>. She was a teenage mother. She became an activist after a friend was killed by accident during a shootout between police and gang members. </a:t>
            </a:r>
          </a:p>
          <a:p>
            <a:r>
              <a:rPr lang="en-GB" sz="2800" b="1" dirty="0"/>
              <a:t>She got a scholarship, studied social sciences at university, and later a masters in public administration. Then she gave what she learned back to the favela. </a:t>
            </a:r>
          </a:p>
          <a:p>
            <a:r>
              <a:rPr lang="en-GB" sz="2800" b="1" dirty="0"/>
              <a:t>In 2016 she was voted a Rio city councillor. She won with 46,000 votes</a:t>
            </a:r>
          </a:p>
          <a:p>
            <a:endParaRPr lang="en-GB" b="0" i="0" u="none" strike="noStrike" dirty="0">
              <a:solidFill>
                <a:srgbClr val="222222"/>
              </a:solidFill>
              <a:effectLst/>
              <a:latin typeface="freesans"/>
            </a:endParaRPr>
          </a:p>
        </p:txBody>
      </p:sp>
    </p:spTree>
    <p:extLst>
      <p:ext uri="{BB962C8B-B14F-4D97-AF65-F5344CB8AC3E}">
        <p14:creationId xmlns:p14="http://schemas.microsoft.com/office/powerpoint/2010/main" val="1092965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A7A-E510-43ED-8E93-37B0A72A9342}"/>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0D74018E-5B4F-412A-A60F-7977EB8EBE06}"/>
              </a:ext>
            </a:extLst>
          </p:cNvPr>
          <p:cNvSpPr>
            <a:spLocks noGrp="1"/>
          </p:cNvSpPr>
          <p:nvPr>
            <p:ph idx="1"/>
          </p:nvPr>
        </p:nvSpPr>
        <p:spPr/>
        <p:txBody>
          <a:bodyPr>
            <a:normAutofit/>
          </a:bodyPr>
          <a:lstStyle/>
          <a:p>
            <a:pPr marL="0" indent="0">
              <a:buNone/>
            </a:pPr>
            <a:r>
              <a:rPr lang="en-GB" sz="5400" b="1" dirty="0">
                <a:solidFill>
                  <a:srgbClr val="7030A0"/>
                </a:solidFill>
              </a:rPr>
              <a:t>Why do you think she was killed?</a:t>
            </a:r>
          </a:p>
          <a:p>
            <a:pPr marL="0" indent="0">
              <a:buNone/>
            </a:pPr>
            <a:r>
              <a:rPr lang="en-GB" sz="5400" b="1" dirty="0">
                <a:solidFill>
                  <a:srgbClr val="7030A0"/>
                </a:solidFill>
              </a:rPr>
              <a:t>Make a list of possible reasons with your partner.</a:t>
            </a:r>
          </a:p>
          <a:p>
            <a:pPr marL="0" indent="0">
              <a:buNone/>
            </a:pPr>
            <a:r>
              <a:rPr lang="en-GB" sz="5400" b="1" dirty="0">
                <a:solidFill>
                  <a:srgbClr val="7030A0"/>
                </a:solidFill>
              </a:rPr>
              <a:t>Now read the rest of the article to find more reasons:</a:t>
            </a:r>
          </a:p>
        </p:txBody>
      </p:sp>
      <p:pic>
        <p:nvPicPr>
          <p:cNvPr id="4" name="Picture 3">
            <a:extLst>
              <a:ext uri="{FF2B5EF4-FFF2-40B4-BE49-F238E27FC236}">
                <a16:creationId xmlns:a16="http://schemas.microsoft.com/office/drawing/2014/main" id="{16171B24-E1FC-4E5B-A85E-F4FFACF285E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29600" y="290883"/>
            <a:ext cx="2202287" cy="1467274"/>
          </a:xfrm>
          <a:prstGeom prst="rect">
            <a:avLst/>
          </a:prstGeom>
        </p:spPr>
      </p:pic>
    </p:spTree>
    <p:extLst>
      <p:ext uri="{BB962C8B-B14F-4D97-AF65-F5344CB8AC3E}">
        <p14:creationId xmlns:p14="http://schemas.microsoft.com/office/powerpoint/2010/main" val="535196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3E1A8B-0299-44BC-93A0-B00144CEFCFA}"/>
              </a:ext>
            </a:extLst>
          </p:cNvPr>
          <p:cNvSpPr/>
          <p:nvPr/>
        </p:nvSpPr>
        <p:spPr>
          <a:xfrm>
            <a:off x="218941" y="231820"/>
            <a:ext cx="11732653" cy="6647974"/>
          </a:xfrm>
          <a:prstGeom prst="rect">
            <a:avLst/>
          </a:prstGeom>
        </p:spPr>
        <p:txBody>
          <a:bodyPr wrap="square">
            <a:spAutoFit/>
          </a:bodyPr>
          <a:lstStyle/>
          <a:p>
            <a:r>
              <a:rPr lang="en-GB" sz="2400" b="1" dirty="0">
                <a:solidFill>
                  <a:srgbClr val="222222"/>
                </a:solidFill>
                <a:latin typeface="freesans"/>
              </a:rPr>
              <a:t>Marielle inspired people through her own life experience. She was born and grew up in </a:t>
            </a:r>
            <a:r>
              <a:rPr lang="en-GB" sz="2400" b="1" dirty="0" err="1">
                <a:solidFill>
                  <a:srgbClr val="222222"/>
                </a:solidFill>
                <a:latin typeface="freesans"/>
              </a:rPr>
              <a:t>Maré</a:t>
            </a:r>
            <a:r>
              <a:rPr lang="en-GB" sz="2400" b="1" dirty="0">
                <a:solidFill>
                  <a:srgbClr val="222222"/>
                </a:solidFill>
                <a:latin typeface="freesans"/>
              </a:rPr>
              <a:t>. She was a teenage mother. She became an activist after a friend was killed by accident during a shootout between police and gang members. </a:t>
            </a:r>
          </a:p>
          <a:p>
            <a:r>
              <a:rPr lang="en-GB" sz="2400" b="1" dirty="0">
                <a:solidFill>
                  <a:srgbClr val="222222"/>
                </a:solidFill>
                <a:latin typeface="freesans"/>
              </a:rPr>
              <a:t>She got a scholarship, studied social sciences at university, and later a masters in public administration. Then she gave what she learned back to the favela. </a:t>
            </a:r>
          </a:p>
          <a:p>
            <a:r>
              <a:rPr lang="en-GB" sz="2400" b="1" dirty="0">
                <a:solidFill>
                  <a:srgbClr val="222222"/>
                </a:solidFill>
                <a:latin typeface="freesans"/>
              </a:rPr>
              <a:t>In 2016 she was voted a Rio city councillor. She won with 46,000 votes. </a:t>
            </a:r>
          </a:p>
          <a:p>
            <a:r>
              <a:rPr lang="en-GB" sz="2400" b="1" dirty="0">
                <a:solidFill>
                  <a:srgbClr val="222222"/>
                </a:solidFill>
                <a:latin typeface="freesans"/>
              </a:rPr>
              <a:t>Marielle explained why she decided to be a councillor, ‘The state is the biggest violator but it is also the way we can get our rights.’</a:t>
            </a:r>
          </a:p>
          <a:p>
            <a:r>
              <a:rPr lang="en-GB" sz="2400" b="1" dirty="0"/>
              <a:t>Glenn Greenwald was a friend. He writes: ‘What is most terrible about Franco’s murder is how unlikely it was that she became a councillor. She was a black LGBT+ woman in a country full of racism, sexism, and traditional religious ideas. She grew up in one of Rio’s biggest, poorest. and most violent favelas.’ </a:t>
            </a:r>
          </a:p>
          <a:p>
            <a:r>
              <a:rPr lang="en-GB" sz="2400" b="1" dirty="0"/>
              <a:t>Marielle touched many lives. When I was in </a:t>
            </a:r>
            <a:r>
              <a:rPr lang="en-GB" sz="2400" b="1" dirty="0" err="1"/>
              <a:t>Maré</a:t>
            </a:r>
            <a:r>
              <a:rPr lang="en-GB" sz="2400" b="1" dirty="0"/>
              <a:t> last year, I interviewed </a:t>
            </a:r>
            <a:r>
              <a:rPr lang="en-GB" sz="2400" b="1" dirty="0" err="1"/>
              <a:t>Flavinha</a:t>
            </a:r>
            <a:r>
              <a:rPr lang="en-GB" sz="2400" b="1" dirty="0"/>
              <a:t> </a:t>
            </a:r>
            <a:r>
              <a:rPr lang="en-GB" sz="2400" b="1" dirty="0" err="1"/>
              <a:t>Candicle</a:t>
            </a:r>
            <a:r>
              <a:rPr lang="en-GB" sz="2400" b="1" dirty="0"/>
              <a:t>. She told me how Marielle changed her life. ‘It’s thanks to her that I studied and got an education,’ she said. Many others have stories like this. </a:t>
            </a:r>
          </a:p>
          <a:p>
            <a:r>
              <a:rPr lang="en-GB" sz="2400" b="1" dirty="0"/>
              <a:t>She was in PSOL (The Socialism and Freedom party). It is a small leftist party that corruption has not touched. </a:t>
            </a:r>
          </a:p>
          <a:p>
            <a:endParaRPr lang="en-GB" b="0" i="0" u="none" strike="noStrike" dirty="0">
              <a:solidFill>
                <a:srgbClr val="222222"/>
              </a:solidFill>
              <a:effectLst/>
              <a:latin typeface="freesans"/>
            </a:endParaRPr>
          </a:p>
        </p:txBody>
      </p:sp>
    </p:spTree>
    <p:extLst>
      <p:ext uri="{BB962C8B-B14F-4D97-AF65-F5344CB8AC3E}">
        <p14:creationId xmlns:p14="http://schemas.microsoft.com/office/powerpoint/2010/main" val="29566681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3871</TotalTime>
  <Words>1497</Words>
  <Application>Microsoft Office PowerPoint</Application>
  <PresentationFormat>Widescreen</PresentationFormat>
  <Paragraphs>107</Paragraphs>
  <Slides>13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Century Gothic</vt:lpstr>
      <vt:lpstr>freesans</vt:lpstr>
      <vt:lpstr>Office Theme</vt:lpstr>
      <vt:lpstr>Marielle Franco</vt:lpstr>
      <vt:lpstr>       This lesson:</vt:lpstr>
      <vt:lpstr>      Match definitions to the words:</vt:lpstr>
      <vt:lpstr>PowerPoint Presentation</vt:lpstr>
      <vt:lpstr>PowerPoint Presentation</vt:lpstr>
      <vt:lpstr>Put the words in the questions in the right order. Then read to find the answers:</vt:lpstr>
      <vt:lpstr>PowerPoint Presentation</vt:lpstr>
      <vt:lpstr>PowerPoint Presentation</vt:lpstr>
      <vt:lpstr>PowerPoint Presentation</vt:lpstr>
      <vt:lpstr>PowerPoint Presentation</vt:lpstr>
      <vt:lpstr>PowerPoint Presentation</vt:lpstr>
      <vt:lpstr>Write one or two sentences under this photograph to include in the article:</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140</cp:revision>
  <dcterms:created xsi:type="dcterms:W3CDTF">2017-07-24T14:08:12Z</dcterms:created>
  <dcterms:modified xsi:type="dcterms:W3CDTF">2018-04-25T08:19:10Z</dcterms:modified>
</cp:coreProperties>
</file>